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1" r:id="rId4"/>
    <p:sldId id="260" r:id="rId5"/>
    <p:sldId id="259" r:id="rId6"/>
    <p:sldId id="258" r:id="rId7"/>
    <p:sldId id="264" r:id="rId8"/>
    <p:sldId id="267" r:id="rId9"/>
    <p:sldId id="265" r:id="rId10"/>
    <p:sldId id="268" r:id="rId11"/>
    <p:sldId id="269" r:id="rId12"/>
    <p:sldId id="266" r:id="rId13"/>
    <p:sldId id="262" r:id="rId14"/>
    <p:sldId id="274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8" userDrawn="1">
          <p15:clr>
            <a:srgbClr val="A4A3A4"/>
          </p15:clr>
        </p15:guide>
        <p15:guide id="2" pos="38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28"/>
        <p:guide pos="385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77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2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1.png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6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0" Type="http://schemas.openxmlformats.org/officeDocument/2006/relationships/slideLayout" Target="../slideLayouts/slideLayout1.xml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65.xml"/><Relationship Id="rId28" Type="http://schemas.openxmlformats.org/officeDocument/2006/relationships/image" Target="../media/image5.png"/><Relationship Id="rId27" Type="http://schemas.openxmlformats.org/officeDocument/2006/relationships/image" Target="../media/image4.png"/><Relationship Id="rId26" Type="http://schemas.openxmlformats.org/officeDocument/2006/relationships/image" Target="../media/image3.png"/><Relationship Id="rId25" Type="http://schemas.openxmlformats.org/officeDocument/2006/relationships/image" Target="../media/image2.png"/><Relationship Id="rId24" Type="http://schemas.openxmlformats.org/officeDocument/2006/relationships/tags" Target="../tags/tag64.xml"/><Relationship Id="rId23" Type="http://schemas.openxmlformats.org/officeDocument/2006/relationships/slide" Target="slide5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69.x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7.wmf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0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0"/>
            <a:ext cx="12192000" cy="360363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128" name="矩形 13"/>
          <p:cNvSpPr>
            <a:spLocks noChangeArrowheads="1"/>
          </p:cNvSpPr>
          <p:nvPr/>
        </p:nvSpPr>
        <p:spPr bwMode="auto">
          <a:xfrm>
            <a:off x="394772" y="754020"/>
            <a:ext cx="590296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/>
              <a:t>人教版六年级上册第六单元第一课时</a:t>
            </a:r>
            <a:endParaRPr lang="zh-CN" altLang="en-US" sz="2800" b="1" dirty="0"/>
          </a:p>
        </p:txBody>
      </p:sp>
      <p:sp>
        <p:nvSpPr>
          <p:cNvPr id="5129" name="矩形 14"/>
          <p:cNvSpPr>
            <a:spLocks noChangeArrowheads="1"/>
          </p:cNvSpPr>
          <p:nvPr/>
        </p:nvSpPr>
        <p:spPr bwMode="auto">
          <a:xfrm>
            <a:off x="0" y="2425117"/>
            <a:ext cx="1219200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7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7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认识百</a:t>
            </a:r>
            <a:r>
              <a:rPr lang="zh-CN" altLang="en-US" sz="7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zh-CN" altLang="en-US" sz="7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</a:t>
            </a:r>
            <a:r>
              <a:rPr lang="en-US" altLang="zh-CN" sz="7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7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solidFill>
            <a:srgbClr val="0448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探究意义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1421765" y="2175510"/>
            <a:ext cx="9301480" cy="38728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②10月16日，神州十三号载人飞船发射取得圆满成功，从神州一号到神舟十三号的人造卫星的发射，成功率达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100%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，位居世界第一。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⑤截止11月12日，乌牛第一小学六年级学生完成新冠疫苗接种人数达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81.9%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70835" y="1434465"/>
            <a:ext cx="69176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黑体" panose="02010609060101010101" charset="-122"/>
                <a:ea typeface="黑体" panose="02010609060101010101" charset="-122"/>
              </a:rPr>
              <a:t>以下百分数又表示什么意思呢？</a:t>
            </a:r>
            <a:endParaRPr lang="zh-CN" altLang="en-US" sz="3600" b="1"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探究意义</a:t>
            </a:r>
            <a:endParaRPr lang="zh-CN" altLang="en-US" sz="2800"/>
          </a:p>
        </p:txBody>
      </p:sp>
      <p:pic>
        <p:nvPicPr>
          <p:cNvPr id="9219" name="Picture 2" descr="C:\Users\Administrator.USER-20160715OT\Desktop\学生4.pn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05460" y="2385695"/>
            <a:ext cx="2475865" cy="236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云形标注 2"/>
          <p:cNvSpPr/>
          <p:nvPr/>
        </p:nvSpPr>
        <p:spPr>
          <a:xfrm>
            <a:off x="2617470" y="1124585"/>
            <a:ext cx="4157980" cy="2372995"/>
          </a:xfrm>
          <a:prstGeom prst="cloudCallout">
            <a:avLst>
              <a:gd name="adj1" fmla="val -45011"/>
              <a:gd name="adj2" fmla="val 6113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134995" y="1592580"/>
            <a:ext cx="3123565" cy="18415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学到这，现在你认为什么是百分数？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00045" y="4436110"/>
            <a:ext cx="8489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百分数表示一个数是另一个数的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百分之几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总结收获</a:t>
            </a:r>
            <a:endParaRPr lang="zh-CN" altLang="en-US" sz="2800"/>
          </a:p>
        </p:txBody>
      </p:sp>
      <p:pic>
        <p:nvPicPr>
          <p:cNvPr id="50179" name="Picture 5" descr="as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9157970" y="3587750"/>
            <a:ext cx="2047240" cy="2871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1324928" y="2062480"/>
            <a:ext cx="9213850" cy="1139825"/>
          </a:xfrm>
          <a:prstGeom prst="rect">
            <a:avLst/>
          </a:prstGeom>
          <a:noFill/>
          <a:ln w="76200" cmpd="tri">
            <a:solidFill>
              <a:srgbClr val="FF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spAutoFit/>
          </a:bodyPr>
          <a:lstStyle/>
          <a:p>
            <a:pPr eaLnBrk="0" hangingPunct="0"/>
            <a:r>
              <a:rPr lang="zh-CN" altLang="en-US" sz="6600"/>
              <a:t>   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通过这节课的学习，你有什么收获？</a:t>
            </a:r>
            <a:r>
              <a:rPr lang="zh-CN" altLang="en-US" sz="5400"/>
              <a:t>  </a:t>
            </a:r>
            <a:endParaRPr lang="zh-CN" altLang="en-US" sz="6600"/>
          </a:p>
        </p:txBody>
      </p:sp>
    </p:spTree>
    <p:custDataLst>
      <p:tags r:id="rId2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/>
              <a:t>课后作业</a:t>
            </a:r>
            <a:endParaRPr lang="zh-CN" altLang="en-US" sz="2800"/>
          </a:p>
        </p:txBody>
      </p:sp>
      <p:pic>
        <p:nvPicPr>
          <p:cNvPr id="50179" name="Picture 5" descr="as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9157970" y="3587750"/>
            <a:ext cx="2047240" cy="2871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1578610" y="1993265"/>
            <a:ext cx="8190230" cy="1361440"/>
          </a:xfrm>
          <a:prstGeom prst="rect">
            <a:avLst/>
          </a:prstGeom>
          <a:noFill/>
          <a:ln w="76200" cmpd="tri">
            <a:solidFill>
              <a:srgbClr val="FF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noAutofit/>
          </a:bodyPr>
          <a:lstStyle/>
          <a:p>
            <a:pPr algn="ctr" eaLnBrk="0" hangingPunct="0"/>
            <a:r>
              <a:rPr lang="zh-CN" altLang="en-US" sz="3600"/>
              <a:t>回家找一找生活中还有哪些百分数，试着读一读，写一写。</a:t>
            </a:r>
            <a:endParaRPr lang="zh-CN" altLang="en-US" sz="3600"/>
          </a:p>
        </p:txBody>
      </p:sp>
      <p:pic>
        <p:nvPicPr>
          <p:cNvPr id="50180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595100" y="12141200"/>
            <a:ext cx="342900" cy="2540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153160" y="298311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0769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1153160" y="561340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just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r>
              <a:rPr lang="zh-CN" altLang="en-US" sz="28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新课导入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3477895" y="1476375"/>
            <a:ext cx="531368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eaLnBrk="0" hangingPunct="0"/>
            <a:r>
              <a:rPr lang="zh-CN" altLang="en-US" sz="3200" b="1">
                <a:latin typeface="黑体" panose="02010609060101010101" charset="-122"/>
                <a:ea typeface="黑体" panose="02010609060101010101" charset="-122"/>
              </a:rPr>
              <a:t>你在生活中见过百分数吗</a:t>
            </a:r>
            <a:r>
              <a:rPr lang="en-US" altLang="zh-CN" sz="3200" b="1">
                <a:latin typeface="黑体" panose="02010609060101010101" charset="-122"/>
                <a:ea typeface="黑体" panose="02010609060101010101" charset="-122"/>
              </a:rPr>
              <a:t>?</a:t>
            </a:r>
            <a:endParaRPr lang="en-US" altLang="zh-CN" sz="32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 cstate="email"/>
          <a:stretch>
            <a:fillRect/>
          </a:stretch>
        </p:blipFill>
        <p:spPr>
          <a:xfrm>
            <a:off x="427355" y="2433320"/>
            <a:ext cx="2329180" cy="28898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3439160" y="2432685"/>
            <a:ext cx="2476500" cy="298323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7" cstate="email"/>
          <a:stretch>
            <a:fillRect/>
          </a:stretch>
        </p:blipFill>
        <p:spPr>
          <a:xfrm>
            <a:off x="6393815" y="2384425"/>
            <a:ext cx="2658110" cy="30791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8" cstate="email"/>
          <a:stretch>
            <a:fillRect/>
          </a:stretch>
        </p:blipFill>
        <p:spPr>
          <a:xfrm>
            <a:off x="9420225" y="2384425"/>
            <a:ext cx="2771775" cy="3079115"/>
          </a:xfrm>
          <a:prstGeom prst="rect">
            <a:avLst/>
          </a:prstGeom>
        </p:spPr>
      </p:pic>
    </p:spTree>
    <p:custDataLst>
      <p:tags r:id="rId2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0720" y="1591945"/>
            <a:ext cx="10830560" cy="4655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noAutofit/>
          </a:bodyPr>
          <a:lstStyle>
            <a:lvl1pPr indent="609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indent="0" latinLnBrk="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①目前，我国儿童青少年近视人数逐年增加，近视率高居世界第一。患近视的小学生约有36%。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latinLnBrk="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②10月16日，神州十三号载人飞船发射取得圆满成功，从神州一号到神舟十三号的人造卫星的发射，成功率达100%，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位居世界第一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latinLnBrk="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③目前，中国5G产业已处于全球第一梯队，4G的网速只有5G的4/250 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latinLnBrk="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④鲜果园新进一批苹果重27/100 吨,已经卖了其中的27/100。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latinLnBrk="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⑤截止11月12日，乌牛第一小学六年级学生完成新冠疫苗接种人数达81.9%。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3956050" y="979170"/>
            <a:ext cx="442118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eaLnBrk="0" hangingPunct="0"/>
            <a:r>
              <a:rPr lang="en-US" altLang="zh-CN" sz="3200" b="1">
                <a:latin typeface="黑体" panose="02010609060101010101" charset="-122"/>
                <a:ea typeface="黑体" panose="02010609060101010101" charset="-122"/>
              </a:rPr>
              <a:t>找找你心目中的百分数</a:t>
            </a:r>
            <a:endParaRPr lang="en-US" altLang="zh-CN" sz="32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9220" name="Picture 1" descr="C:\Users\Administrator.USER-20160715OT\Desktop\老师2.pn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9611995" y="2232025"/>
            <a:ext cx="2746375" cy="4015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云形标注 2"/>
          <p:cNvSpPr/>
          <p:nvPr/>
        </p:nvSpPr>
        <p:spPr>
          <a:xfrm flipH="1">
            <a:off x="5821680" y="2232025"/>
            <a:ext cx="3895090" cy="2503170"/>
          </a:xfrm>
          <a:prstGeom prst="cloudCallout">
            <a:avLst>
              <a:gd name="adj1" fmla="val -65750"/>
              <a:gd name="adj2" fmla="val 4761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01130" y="2641600"/>
            <a:ext cx="2708275" cy="16840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你是怎么知道这些数是百分数的呢</a:t>
            </a:r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初识百分数</a:t>
            </a:r>
            <a:endParaRPr lang="zh-CN" altLang="en-US" sz="2800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读写百分数</a:t>
            </a:r>
            <a:endParaRPr lang="zh-CN" altLang="en-US" sz="2800"/>
          </a:p>
        </p:txBody>
      </p:sp>
      <p:sp>
        <p:nvSpPr>
          <p:cNvPr id="15380" name="Rectangle 22"/>
          <p:cNvSpPr>
            <a:spLocks noChangeArrowheads="1"/>
          </p:cNvSpPr>
          <p:nvPr/>
        </p:nvSpPr>
        <p:spPr bwMode="auto">
          <a:xfrm>
            <a:off x="3760153" y="1247458"/>
            <a:ext cx="414178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百分数的写法：  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7" name="Text Box 38"/>
          <p:cNvSpPr txBox="1">
            <a:spLocks noChangeArrowheads="1"/>
          </p:cNvSpPr>
          <p:nvPr/>
        </p:nvSpPr>
        <p:spPr bwMode="auto">
          <a:xfrm>
            <a:off x="1763859" y="1985645"/>
            <a:ext cx="788670" cy="83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en-US" altLang="zh-CN" sz="4800">
                <a:solidFill>
                  <a:srgbClr val="0033CC"/>
                </a:solidFill>
                <a:latin typeface="黑体" panose="02010609060101010101" charset="-122"/>
                <a:ea typeface="黑体" panose="02010609060101010101" charset="-122"/>
              </a:rPr>
              <a:t>22</a:t>
            </a:r>
            <a:endParaRPr lang="en-US" altLang="zh-CN" sz="4800">
              <a:solidFill>
                <a:srgbClr val="0033C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376" name="Text Box 37"/>
          <p:cNvSpPr txBox="1">
            <a:spLocks noChangeArrowheads="1"/>
          </p:cNvSpPr>
          <p:nvPr/>
        </p:nvSpPr>
        <p:spPr bwMode="auto">
          <a:xfrm>
            <a:off x="1325245" y="2818925"/>
            <a:ext cx="1398270" cy="83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en-US" altLang="zh-CN" sz="4800">
                <a:solidFill>
                  <a:srgbClr val="0033CC"/>
                </a:solidFill>
                <a:latin typeface="黑体" panose="02010609060101010101" charset="-122"/>
                <a:ea typeface="黑体" panose="02010609060101010101" charset="-122"/>
              </a:rPr>
              <a:t> 100</a:t>
            </a:r>
            <a:endParaRPr lang="en-US" altLang="zh-CN" sz="4800">
              <a:solidFill>
                <a:srgbClr val="0033C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1536383" y="2816860"/>
            <a:ext cx="1016000" cy="1588"/>
          </a:xfrm>
          <a:prstGeom prst="line">
            <a:avLst/>
          </a:prstGeom>
          <a:ln w="508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41"/>
          <p:cNvSpPr txBox="1">
            <a:spLocks noChangeArrowheads="1"/>
          </p:cNvSpPr>
          <p:nvPr/>
        </p:nvSpPr>
        <p:spPr bwMode="auto">
          <a:xfrm>
            <a:off x="2828925" y="2385060"/>
            <a:ext cx="2260600" cy="86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9997" tIns="62398" rIns="119997" bIns="62398">
            <a:spAutoFit/>
          </a:bodyPr>
          <a:lstStyle/>
          <a:p>
            <a:pPr eaLnBrk="0" hangingPunct="0"/>
            <a:r>
              <a:rPr lang="zh-CN" altLang="en-US" sz="4800">
                <a:solidFill>
                  <a:srgbClr val="FF3399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</a:t>
            </a:r>
            <a:r>
              <a:rPr lang="zh-CN" altLang="en-US" sz="48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en-US" altLang="zh-CN" sz="4800">
                <a:solidFill>
                  <a:srgbClr val="FF3399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22%</a:t>
            </a:r>
            <a:endParaRPr lang="en-US" altLang="zh-CN" sz="4800">
              <a:solidFill>
                <a:srgbClr val="FF3399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95605" y="3535680"/>
            <a:ext cx="5988050" cy="80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9997" tIns="62398" rIns="119997" bIns="62398">
            <a:spAutoFit/>
          </a:bodyPr>
          <a:lstStyle/>
          <a:p>
            <a:pPr algn="ctr" eaLnBrk="0" hangingPunct="0"/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百分之二十二</a:t>
            </a:r>
            <a:r>
              <a:rPr lang="zh-CN" altLang="en-US" sz="4400" b="1">
                <a:ea typeface="楷体_GB2312" pitchFamily="49" charset="-122"/>
              </a:rPr>
              <a:t>  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写作</a:t>
            </a:r>
            <a:r>
              <a:rPr lang="zh-CN" altLang="en-US" sz="4400" b="1">
                <a:ea typeface="楷体_GB2312" pitchFamily="49" charset="-122"/>
              </a:rPr>
              <a:t>：</a:t>
            </a:r>
            <a:endParaRPr lang="zh-CN" altLang="en-US" sz="4400" b="1">
              <a:ea typeface="楷体_GB2312" pitchFamily="49" charset="-122"/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5851525" y="3504883"/>
            <a:ext cx="2230438" cy="86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9997" tIns="62398" rIns="119997" bIns="62398">
            <a:spAutoFit/>
          </a:bodyPr>
          <a:lstStyle/>
          <a:p>
            <a:pPr eaLnBrk="0" hangingPunct="0"/>
            <a:r>
              <a:rPr lang="en-US" altLang="zh-CN" sz="48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22</a:t>
            </a:r>
            <a:endParaRPr lang="en-US" altLang="zh-CN" sz="4800" b="1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6" name="Text Box 16"/>
          <p:cNvSpPr txBox="1">
            <a:spLocks noChangeArrowheads="1"/>
          </p:cNvSpPr>
          <p:nvPr/>
        </p:nvSpPr>
        <p:spPr bwMode="auto">
          <a:xfrm>
            <a:off x="7494905" y="3542030"/>
            <a:ext cx="998855" cy="86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9997" tIns="62398" rIns="119997" bIns="62398">
            <a:spAutoFit/>
          </a:bodyPr>
          <a:lstStyle/>
          <a:p>
            <a:pPr eaLnBrk="0" hangingPunct="0"/>
            <a:r>
              <a:rPr lang="en-US" altLang="zh-CN" sz="4800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%</a:t>
            </a:r>
            <a:endParaRPr lang="en-US" altLang="zh-CN" sz="4800" b="1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 rot="10800000" flipV="1">
            <a:off x="5566410" y="2383790"/>
            <a:ext cx="1625600" cy="83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分子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6" name="Text Box 13"/>
          <p:cNvSpPr txBox="1">
            <a:spLocks noChangeArrowheads="1"/>
          </p:cNvSpPr>
          <p:nvPr/>
        </p:nvSpPr>
        <p:spPr bwMode="auto">
          <a:xfrm>
            <a:off x="7066280" y="2383790"/>
            <a:ext cx="2237740" cy="72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noAutofit/>
          </a:bodyPr>
          <a:lstStyle/>
          <a:p>
            <a:pPr eaLnBrk="0" hangingPunct="0"/>
            <a:r>
              <a:rPr lang="zh-CN" altLang="en-US" sz="4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百分号</a:t>
            </a:r>
            <a:endParaRPr lang="zh-CN" altLang="en-US" sz="4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6379210" y="3028950"/>
            <a:ext cx="0" cy="558165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 flipV="1">
            <a:off x="7901940" y="3028950"/>
            <a:ext cx="8890" cy="626745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9"/>
          <p:cNvSpPr>
            <a:spLocks noChangeArrowheads="1"/>
          </p:cNvSpPr>
          <p:nvPr/>
        </p:nvSpPr>
        <p:spPr bwMode="auto">
          <a:xfrm>
            <a:off x="395288" y="5031105"/>
            <a:ext cx="10346690" cy="79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（先写百分号前面的分子，再写百分号）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946" name="矩形 1"/>
          <p:cNvSpPr>
            <a:spLocks noChangeArrowheads="1"/>
          </p:cNvSpPr>
          <p:nvPr/>
        </p:nvSpPr>
        <p:spPr bwMode="auto">
          <a:xfrm>
            <a:off x="9160510" y="1621790"/>
            <a:ext cx="3011170" cy="3072130"/>
          </a:xfrm>
          <a:prstGeom prst="rect">
            <a:avLst/>
          </a:prstGeom>
          <a:noFill/>
          <a:ln w="41275" cmpd="thickThin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noAutofit/>
          </a:bodyPr>
          <a:lstStyle/>
          <a:p>
            <a:pPr eaLnBrk="0" hangingPunct="0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先写一个小圆圈，再画一条“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/”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，最后在“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/”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的右下方写一个小圆圈，这两个小圆圈要写得小一些，以免混淆。</a:t>
            </a:r>
            <a:b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6" grpId="0"/>
      <p:bldP spid="37" grpId="0"/>
      <p:bldP spid="21" grpId="0"/>
      <p:bldP spid="25" grpId="0"/>
      <p:bldP spid="26" grpId="0"/>
      <p:bldP spid="8" grpId="0"/>
      <p:bldP spid="15366" grpId="0"/>
      <p:bldP spid="28" grpId="0"/>
      <p:bldP spid="399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读写百分数</a:t>
            </a:r>
            <a:endParaRPr lang="zh-CN" altLang="en-US" sz="2800"/>
          </a:p>
        </p:txBody>
      </p:sp>
      <p:sp>
        <p:nvSpPr>
          <p:cNvPr id="17409" name="Rectangle 3"/>
          <p:cNvSpPr txBox="1">
            <a:spLocks noChangeArrowheads="1"/>
          </p:cNvSpPr>
          <p:nvPr/>
        </p:nvSpPr>
        <p:spPr bwMode="auto">
          <a:xfrm>
            <a:off x="3713480" y="1341120"/>
            <a:ext cx="3842385" cy="878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/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4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百分数的读法：  </a:t>
            </a:r>
            <a:endParaRPr lang="zh-CN" altLang="en-US" sz="4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spcBef>
                <a:spcPct val="20000"/>
              </a:spcBef>
              <a:buFontTx/>
              <a:buChar char="•"/>
            </a:pPr>
            <a:endParaRPr lang="zh-CN" altLang="en-US" sz="4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077595" y="2639060"/>
            <a:ext cx="793750" cy="78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 eaLnBrk="0" hangingPunct="0"/>
            <a:r>
              <a:rPr lang="en-US" altLang="zh-CN" sz="4300" b="1">
                <a:latin typeface="黑体" panose="02010609060101010101" charset="-122"/>
                <a:ea typeface="黑体" panose="02010609060101010101" charset="-122"/>
              </a:rPr>
              <a:t>22</a:t>
            </a:r>
            <a:endParaRPr lang="en-US" altLang="zh-CN" sz="43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2184400" y="2639060"/>
            <a:ext cx="1037590" cy="85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eaLnBrk="0" hangingPunct="0"/>
            <a:r>
              <a:rPr lang="en-US" altLang="zh-CN" sz="48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%</a:t>
            </a:r>
            <a:endParaRPr lang="en-US" altLang="zh-CN" sz="4800" b="1">
              <a:solidFill>
                <a:srgbClr val="FF33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1879600" y="3817620"/>
            <a:ext cx="2112963" cy="78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eaLnBrk="0" hangingPunct="0"/>
            <a:r>
              <a:rPr lang="zh-CN" altLang="en-US" sz="43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百分号</a:t>
            </a:r>
            <a:endParaRPr lang="zh-CN" altLang="en-US" sz="4300" b="1">
              <a:solidFill>
                <a:srgbClr val="FF33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416" name="Rectangle 11"/>
          <p:cNvSpPr>
            <a:spLocks noChangeArrowheads="1"/>
          </p:cNvSpPr>
          <p:nvPr/>
        </p:nvSpPr>
        <p:spPr bwMode="auto">
          <a:xfrm>
            <a:off x="609600" y="3817620"/>
            <a:ext cx="1422400" cy="78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eaLnBrk="0" hangingPunct="0"/>
            <a:r>
              <a:rPr lang="zh-CN" altLang="en-US" sz="4300" b="1">
                <a:latin typeface="黑体" panose="02010609060101010101" charset="-122"/>
                <a:ea typeface="黑体" panose="02010609060101010101" charset="-122"/>
              </a:rPr>
              <a:t>分子</a:t>
            </a:r>
            <a:endParaRPr lang="zh-CN" altLang="en-US" sz="4300" b="1"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2611755" y="3348990"/>
            <a:ext cx="10160" cy="550545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 flipH="1">
            <a:off x="1561465" y="3348990"/>
            <a:ext cx="5080" cy="468630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300990" y="4793615"/>
            <a:ext cx="11824335" cy="144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/>
          <a:p>
            <a:pPr eaLnBrk="0" hangingPunct="0"/>
            <a:r>
              <a:rPr lang="zh-CN" altLang="en-US" sz="4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（先读百分号，读百分号是要读成“百分之”，再读百分号前面分子。）</a:t>
            </a:r>
            <a:endParaRPr lang="zh-CN" altLang="en-US" sz="43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7421" name="矩形 20"/>
          <p:cNvSpPr>
            <a:spLocks noChangeArrowheads="1"/>
          </p:cNvSpPr>
          <p:nvPr/>
        </p:nvSpPr>
        <p:spPr bwMode="auto">
          <a:xfrm>
            <a:off x="4512945" y="2670175"/>
            <a:ext cx="1088390" cy="79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/>
          <a:p>
            <a:pPr eaLnBrk="0" hangingPunct="0"/>
            <a:r>
              <a:rPr lang="en-US" altLang="zh-CN" sz="4400" b="1">
                <a:latin typeface="黑体" panose="02010609060101010101" charset="-122"/>
                <a:ea typeface="黑体" panose="02010609060101010101" charset="-122"/>
              </a:rPr>
              <a:t>22%</a:t>
            </a:r>
            <a:endParaRPr lang="zh-CN" altLang="en-US" sz="4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779135" y="2639060"/>
            <a:ext cx="6197600" cy="79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eaLnBrk="0" hangingPunct="0"/>
            <a:r>
              <a:rPr lang="zh-CN" altLang="en-US" sz="4400" b="1">
                <a:latin typeface="黑体" panose="02010609060101010101" charset="-122"/>
                <a:ea typeface="黑体" panose="02010609060101010101" charset="-122"/>
              </a:rPr>
              <a:t>读作：</a:t>
            </a:r>
            <a:r>
              <a:rPr lang="zh-CN" altLang="en-US" sz="44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</a:rPr>
              <a:t>百分之</a:t>
            </a:r>
            <a:r>
              <a:rPr lang="zh-CN" altLang="en-US" sz="4400" b="1">
                <a:latin typeface="黑体" panose="02010609060101010101" charset="-122"/>
                <a:ea typeface="黑体" panose="02010609060101010101" charset="-122"/>
              </a:rPr>
              <a:t>二十二</a:t>
            </a:r>
            <a:endParaRPr lang="zh-CN" altLang="en-US" sz="4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9946" name="矩形 1"/>
          <p:cNvSpPr>
            <a:spLocks noChangeArrowheads="1"/>
          </p:cNvSpPr>
          <p:nvPr/>
        </p:nvSpPr>
        <p:spPr bwMode="auto">
          <a:xfrm>
            <a:off x="5854065" y="3667125"/>
            <a:ext cx="4714240" cy="652780"/>
          </a:xfrm>
          <a:prstGeom prst="rect">
            <a:avLst/>
          </a:prstGeom>
          <a:noFill/>
          <a:ln w="41275" cmpd="thickThin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>
            <a:noAutofit/>
          </a:bodyPr>
          <a:lstStyle/>
          <a:p>
            <a:pPr algn="l" eaLnBrk="0" hangingPunct="0"/>
            <a:r>
              <a:rPr lang="zh-CN" altLang="en-US" sz="2700" b="1">
                <a:sym typeface="+mn-ea"/>
              </a:rPr>
              <a:t>（</a:t>
            </a:r>
            <a:r>
              <a:rPr lang="zh-CN" altLang="en-US" sz="2700" b="1">
                <a:solidFill>
                  <a:srgbClr val="0000FF"/>
                </a:solidFill>
                <a:sym typeface="+mn-ea"/>
              </a:rPr>
              <a:t>不能读作</a:t>
            </a:r>
            <a:r>
              <a:rPr lang="zh-CN" altLang="en-US" sz="2700" b="1">
                <a:sym typeface="+mn-ea"/>
              </a:rPr>
              <a:t>一百分之二十二）</a:t>
            </a:r>
            <a:endParaRPr lang="zh-CN" altLang="en-US" sz="27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4" grpId="0" animBg="1"/>
      <p:bldP spid="17413" grpId="0"/>
      <p:bldP spid="17416" grpId="0"/>
      <p:bldP spid="19" grpId="0"/>
      <p:bldP spid="17421" grpId="0"/>
      <p:bldP spid="17" grpId="0"/>
      <p:bldP spid="399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读写百分数</a:t>
            </a:r>
            <a:endParaRPr lang="zh-CN" altLang="en-US" sz="2800"/>
          </a:p>
        </p:txBody>
      </p:sp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1062990" y="1470660"/>
            <a:ext cx="107219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/>
          <a:p>
            <a:pPr eaLnBrk="0" hangingPunct="0"/>
            <a:r>
              <a:rPr lang="zh-CN" altLang="en-US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你会用百分数表示</a:t>
            </a:r>
            <a:r>
              <a:rPr lang="en-US" altLang="zh-CN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zh-CN" altLang="en-US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下面的分数吗？先写出来，再读一读。</a:t>
            </a:r>
            <a:endParaRPr lang="zh-CN" altLang="en-US"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aphicFrame>
        <p:nvGraphicFramePr>
          <p:cNvPr id="19465" name="Object 13"/>
          <p:cNvGraphicFramePr>
            <a:graphicFrameLocks noChangeAspect="1"/>
          </p:cNvGraphicFramePr>
          <p:nvPr/>
        </p:nvGraphicFramePr>
        <p:xfrm>
          <a:off x="2290128" y="2675890"/>
          <a:ext cx="1068387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" r:id="rId1" imgW="279400" imgH="393700" progId="Equation.3">
                  <p:embed/>
                </p:oleObj>
              </mc:Choice>
              <mc:Fallback>
                <p:oleObj name="" r:id="rId1" imgW="279400" imgH="3937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290128" y="2675890"/>
                        <a:ext cx="1068387" cy="150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6" name="Object 14"/>
          <p:cNvGraphicFramePr>
            <a:graphicFrameLocks noChangeAspect="1"/>
          </p:cNvGraphicFramePr>
          <p:nvPr/>
        </p:nvGraphicFramePr>
        <p:xfrm>
          <a:off x="5823903" y="2675890"/>
          <a:ext cx="1025525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" r:id="rId3" imgW="279400" imgH="393700" progId="Equation.3">
                  <p:embed/>
                </p:oleObj>
              </mc:Choice>
              <mc:Fallback>
                <p:oleObj name="" r:id="rId3" imgW="279400" imgH="3937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823903" y="2675890"/>
                        <a:ext cx="1025525" cy="144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7" name="Object 15"/>
          <p:cNvGraphicFramePr>
            <a:graphicFrameLocks noChangeAspect="1"/>
          </p:cNvGraphicFramePr>
          <p:nvPr/>
        </p:nvGraphicFramePr>
        <p:xfrm>
          <a:off x="9156383" y="2531110"/>
          <a:ext cx="1066800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" r:id="rId5" imgW="279400" imgH="393700" progId="Equation.3">
                  <p:embed/>
                </p:oleObj>
              </mc:Choice>
              <mc:Fallback>
                <p:oleObj name="" r:id="rId5" imgW="279400" imgH="39370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156383" y="2531110"/>
                        <a:ext cx="1066800" cy="150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03070" y="4182745"/>
            <a:ext cx="2006600" cy="8620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algn="ctr" eaLnBrk="0" hangingPunct="0">
              <a:defRPr/>
            </a:pPr>
            <a:r>
              <a:rPr lang="en-US" sz="4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％</a:t>
            </a:r>
            <a:endParaRPr lang="zh-CN" altLang="en-US" sz="4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69865" y="4182745"/>
            <a:ext cx="2006600" cy="8620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algn="ctr" eaLnBrk="0" hangingPunct="0">
              <a:defRPr/>
            </a:pPr>
            <a:r>
              <a:rPr lang="en-US" sz="4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％</a:t>
            </a:r>
            <a:endParaRPr lang="zh-CN" altLang="en-US" sz="4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36660" y="4182745"/>
            <a:ext cx="2006600" cy="8620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algn="ctr" eaLnBrk="0" hangingPunct="0">
              <a:defRPr/>
            </a:pPr>
            <a:r>
              <a:rPr lang="en-US" sz="4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％</a:t>
            </a:r>
            <a:endParaRPr lang="zh-CN" altLang="en-US" sz="4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8220" y="5416550"/>
            <a:ext cx="3416300" cy="6159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algn="ctr" eaLnBrk="0" hangingPunct="0">
              <a:defRPr/>
            </a:pPr>
            <a:r>
              <a:rPr lang="zh-CN" altLang="en-US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百分之二十五</a:t>
            </a:r>
            <a:endParaRPr lang="zh-CN" altLang="en-US" sz="32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90745" y="5416550"/>
            <a:ext cx="3148013" cy="6159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algn="ctr" eaLnBrk="0" hangingPunct="0">
              <a:defRPr/>
            </a:pPr>
            <a:r>
              <a:rPr lang="zh-CN" altLang="en-US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百分之十八</a:t>
            </a:r>
            <a:endParaRPr lang="zh-CN" altLang="en-US" sz="32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06740" y="5416550"/>
            <a:ext cx="3416300" cy="61595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21917" tIns="60958" rIns="121917" bIns="60958">
            <a:spAutoFit/>
          </a:bodyPr>
          <a:lstStyle/>
          <a:p>
            <a:pPr algn="ctr" eaLnBrk="0" hangingPunct="0">
              <a:defRPr/>
            </a:pPr>
            <a:r>
              <a:rPr lang="zh-CN" altLang="en-US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百分之二十</a:t>
            </a:r>
            <a:endParaRPr lang="zh-CN" altLang="en-US" sz="32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4" grpId="0" animBg="1"/>
      <p:bldP spid="8" grpId="0" animBg="1"/>
      <p:bldP spid="10" grpId="0" animBg="1"/>
      <p:bldP spid="12" grpId="0" animBg="1"/>
      <p:bldP spid="9" grpId="0" animBg="1"/>
      <p:bldP spid="11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探究意义</a:t>
            </a:r>
            <a:endParaRPr lang="zh-CN" altLang="en-US" sz="2800" b="1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4895" y="2008505"/>
            <a:ext cx="9301480" cy="38728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目前，我国儿童青少年近视人数逐年增加，近视率高居世界第一。患近视的小学生约有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36%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24200" y="1363345"/>
            <a:ext cx="69176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黑体" panose="02010609060101010101" charset="-122"/>
                <a:ea typeface="黑体" panose="02010609060101010101" charset="-122"/>
              </a:rPr>
              <a:t>百分数</a:t>
            </a:r>
            <a:r>
              <a:rPr lang="en-US" altLang="zh-CN" sz="3600" b="1">
                <a:latin typeface="黑体" panose="02010609060101010101" charset="-122"/>
                <a:ea typeface="黑体" panose="02010609060101010101" charset="-122"/>
              </a:rPr>
              <a:t>36%</a:t>
            </a:r>
            <a:r>
              <a:rPr lang="zh-CN" altLang="en-US" sz="3600" b="1">
                <a:latin typeface="黑体" panose="02010609060101010101" charset="-122"/>
                <a:ea typeface="黑体" panose="02010609060101010101" charset="-122"/>
              </a:rPr>
              <a:t>表示什么意思呢？</a:t>
            </a:r>
            <a:endParaRPr lang="zh-CN" altLang="en-US" sz="36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40292" name="Picture 4" descr="http://s6.sinaimg.cn/middle/673dd244t89beb3060a95&amp;690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614805" y="3513455"/>
            <a:ext cx="3287395" cy="2469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4" name="Picture 6" descr="http://a.hiphotos.baidu.com/exp/w=500/sign=4b6f95769745d688a302b2a494c37dab/faedab64034f78f07fa4c6b67c310a55b2191cc3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070600" y="3513455"/>
            <a:ext cx="3460750" cy="2469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探究意义</a:t>
            </a:r>
            <a:endParaRPr lang="zh-CN" altLang="en-US" sz="2800"/>
          </a:p>
        </p:txBody>
      </p:sp>
      <p:sp>
        <p:nvSpPr>
          <p:cNvPr id="4" name="文本框 3"/>
          <p:cNvSpPr txBox="1"/>
          <p:nvPr/>
        </p:nvSpPr>
        <p:spPr>
          <a:xfrm>
            <a:off x="1421765" y="1939925"/>
            <a:ext cx="940244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a.已下载全部文件的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36%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b.在日本举行的第32届奥运会中，法国获得的奖牌数位居世界第8，仅是中国的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36%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39520" y="4716780"/>
            <a:ext cx="95846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这两则信息中的36%又表示什么意思呢？</a:t>
            </a:r>
            <a:endParaRPr lang="zh-CN" altLang="en-US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0" y="-12700"/>
            <a:ext cx="12192000" cy="373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0" y="6523355"/>
            <a:ext cx="12192635" cy="334645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" name="Group 20"/>
          <p:cNvGrpSpPr/>
          <p:nvPr/>
        </p:nvGrpSpPr>
        <p:grpSpPr>
          <a:xfrm>
            <a:off x="300673" y="663575"/>
            <a:ext cx="1120775" cy="579438"/>
            <a:chOff x="204" y="970"/>
            <a:chExt cx="2687" cy="2687"/>
          </a:xfrm>
        </p:grpSpPr>
        <p:sp>
          <p:nvSpPr>
            <p:cNvPr id="7" name="AutoShape 21"/>
            <p:cNvSpPr>
              <a:spLocks noChangeArrowheads="1"/>
            </p:cNvSpPr>
            <p:nvPr/>
          </p:nvSpPr>
          <p:spPr bwMode="gray">
            <a:xfrm>
              <a:off x="204" y="970"/>
              <a:ext cx="2687" cy="2687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7B0">
                    <a:gamma/>
                    <a:tint val="60784"/>
                    <a:invGamma/>
                    <a:alpha val="12000"/>
                  </a:srgbClr>
                </a:gs>
                <a:gs pos="50000">
                  <a:srgbClr val="0047B0"/>
                </a:gs>
                <a:gs pos="100000">
                  <a:srgbClr val="0047B0">
                    <a:gamma/>
                    <a:tint val="60784"/>
                    <a:invGamma/>
                    <a:alpha val="12000"/>
                  </a:srgb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171" name="Oval 22"/>
            <p:cNvSpPr>
              <a:spLocks noChangeArrowheads="1"/>
            </p:cNvSpPr>
            <p:nvPr/>
          </p:nvSpPr>
          <p:spPr bwMode="auto">
            <a:xfrm>
              <a:off x="431" y="1195"/>
              <a:ext cx="2230" cy="2230"/>
            </a:xfrm>
            <a:prstGeom prst="ellipse">
              <a:avLst/>
            </a:prstGeom>
            <a:gradFill rotWithShape="1">
              <a:gsLst>
                <a:gs pos="0">
                  <a:srgbClr val="9FC2F0"/>
                </a:gs>
                <a:gs pos="100000">
                  <a:srgbClr val="5593E5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4" name="AutoShap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84275" y="640715"/>
            <a:ext cx="2324735" cy="62611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CFFF3"/>
              </a:gs>
              <a:gs pos="100000">
                <a:srgbClr val="CCFF33"/>
              </a:gs>
            </a:gsLst>
            <a:lin ang="0" scaled="1"/>
          </a:gradFill>
          <a:ln w="38100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 eaLnBrk="0" hangingPunct="0"/>
            <a:r>
              <a:rPr lang="zh-CN" altLang="en-US" sz="2800">
                <a:solidFill>
                  <a:srgbClr val="003399"/>
                </a:solidFill>
                <a:latin typeface="方正超粗黑简体" pitchFamily="65" charset="-122"/>
                <a:ea typeface="方正超粗黑简体" pitchFamily="65" charset="-122"/>
              </a:rPr>
              <a:t> </a:t>
            </a:r>
            <a:endParaRPr lang="zh-CN" altLang="en-US" sz="28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0575" y="715645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28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探究意义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1325245" y="1765935"/>
            <a:ext cx="87045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比较这三个36%在意义上有什么相同的地方？</a:t>
            </a:r>
            <a:endParaRPr lang="zh-CN" altLang="en-US" sz="32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6000" y="2349500"/>
            <a:ext cx="1065911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目前，我国儿童青少年近视人数逐年增加，近视率高居世界第一。患近视的小学生约有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36%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已下载全部文件的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36%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在日本举行的第32届奥运会中，法国获得的奖牌数位居世界第8，仅是中国的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36%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UNIT_PLACING_PICTURE_USER_VIEWPORT" val="{&quot;height&quot;:17280,&quot;width&quot;:12960}"/>
</p:tagLst>
</file>

<file path=ppt/tags/tag65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6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7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8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9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1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2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4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5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6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  <p:tag name="KSO_WPP_MARK_KEY" val="00796aa0-d4a8-4b8b-b301-efbe5ce0ceb5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1851</Words>
  <Application>WPS 演示</Application>
  <PresentationFormat>自定义</PresentationFormat>
  <Paragraphs>159</Paragraphs>
  <Slides>13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32" baseType="lpstr">
      <vt:lpstr>Arial</vt:lpstr>
      <vt:lpstr>宋体</vt:lpstr>
      <vt:lpstr>Wingdings</vt:lpstr>
      <vt:lpstr>Wingdings</vt:lpstr>
      <vt:lpstr>微软雅黑</vt:lpstr>
      <vt:lpstr>Calibri</vt:lpstr>
      <vt:lpstr>方正超粗黑简体</vt:lpstr>
      <vt:lpstr>黑体</vt:lpstr>
      <vt:lpstr>楷体</vt:lpstr>
      <vt:lpstr>Calibri</vt:lpstr>
      <vt:lpstr>楷体_GB2312</vt:lpstr>
      <vt:lpstr>Times New Roman</vt:lpstr>
      <vt:lpstr>Arial</vt:lpstr>
      <vt:lpstr>Arial Unicode MS</vt:lpstr>
      <vt:lpstr>新宋体</vt:lpstr>
      <vt:lpstr>第一PPT模板网-WWW.1PPT.COM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21</cp:keywords>
  <cp:lastModifiedBy>罗</cp:lastModifiedBy>
  <cp:revision>3</cp:revision>
  <cp:lastPrinted>2023-01-17T14:50:00Z</cp:lastPrinted>
  <dcterms:created xsi:type="dcterms:W3CDTF">2023-01-17T14:50:00Z</dcterms:created>
  <dcterms:modified xsi:type="dcterms:W3CDTF">2023-10-29T08:18:21Z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603177B929394273A072F3F2602DA76D_12</vt:lpwstr>
  </property>
</Properties>
</file>